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https://briks.art/%D0%94%D0%A8%D0%98%20%D0%A1%D0%A2%D0%90%D0%A0%D0%A2/01_%D0%A1%D1%82%D1%80%D0%BE%D0%B8%D1%82%D0%B5%D0%BB%D1%8C%D0%BD%D1%8B%D0%B5%20%D1%80%D0%B0%D0%B1%D0%BE%D1%82%D1%8B%20%E2%80%94%20%D0%BF%D0%BE%D0%BB%D0%BD%D0%B0%D1%8F%20%D0%9B%D0%A1%D0%A0.pdf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4.xml"/><Relationship Id="rId4" Type="http://schemas.openxmlformats.org/officeDocument/2006/relationships/slide" Target="slide5.xml"/><Relationship Id="rId5" Type="http://schemas.openxmlformats.org/officeDocument/2006/relationships/slide" Target="slide6.xml"/><Relationship Id="rId6" Type="http://schemas.openxmlformats.org/officeDocument/2006/relationships/slide" Target="slide7.xml"/><Relationship Id="rId7" Type="http://schemas.openxmlformats.org/officeDocument/2006/relationships/slide" Target="slide8.xml"/><Relationship Id="rId8" Type="http://schemas.openxmlformats.org/officeDocument/2006/relationships/slide" Target="slide9.xml"/><Relationship Id="rId9" Type="http://schemas.openxmlformats.org/officeDocument/2006/relationships/slide" Target="slide10.xml"/><Relationship Id="rId10" Type="http://schemas.openxmlformats.org/officeDocument/2006/relationships/slide" Target="slide11.xml"/><Relationship Id="rId11" Type="http://schemas.openxmlformats.org/officeDocument/2006/relationships/slide" Target="slide12.xml"/><Relationship Id="rId12" Type="http://schemas.openxmlformats.org/officeDocument/2006/relationships/slide" Target="slide13.xml"/><Relationship Id="rId13" Type="http://schemas.openxmlformats.org/officeDocument/2006/relationships/slide" Target="slide14.xml"/><Relationship Id="rId14" Type="http://schemas.openxmlformats.org/officeDocument/2006/relationships/slide" Target="slide15.xml"/><Relationship Id="rId15" Type="http://schemas.openxmlformats.org/officeDocument/2006/relationships/slide" Target="slide16.xml"/><Relationship Id="rId16" Type="http://schemas.openxmlformats.org/officeDocument/2006/relationships/slide" Target="slide17.xml"/><Relationship Id="rId17" Type="http://schemas.openxmlformats.org/officeDocument/2006/relationships/slide" Target="slide18.xml"/><Relationship Id="rId18" Type="http://schemas.openxmlformats.org/officeDocument/2006/relationships/slide" Target="slide19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%D0%94%D0%A8%D0%98%20%D0%A1%D0%A2%D0%90%D0%A0%D0%A2/03_%D0%9F%D0%BE%D0%BB%D0%BD%D1%8B%D0%B9%20%D0%BA%D0%BE%D0%BC%D0%BF%D0%BB%D0%B5%D0%BA%D1%82%20%D1%81%D0%BC%D0%B5%D1%82.pdf" TargetMode="External"/><Relationship Id="rId3" Type="http://schemas.openxmlformats.org/officeDocument/2006/relationships/image" Target="../media/image1.jpg"/><Relationship Id="rId4" Type="http://schemas.openxmlformats.org/officeDocument/2006/relationships/hyperlink" Target="https://briks.art/%D0%94%D0%A8%D0%98%20%D0%A1%D0%A2%D0%90%D0%A0%D0%A2/01_%D0%A1%D1%82%D1%80%D0%BE%D0%B8%D1%82%D0%B5%D0%BB%D1%8C%D0%BD%D1%8B%D0%B5%20%D1%80%D0%B0%D0%B1%D0%BE%D1%82%D1%8B%20%E2%80%94%20%D0%BF%D0%BE%D0%BB%D0%BD%D0%B0%D1%8F%20%D0%9B%D0%A1%D0%A0.pdf" TargetMode="External"/><Relationship Id="rId5" Type="http://schemas.openxmlformats.org/officeDocument/2006/relationships/image" Target="../media/image2.jpg"/><Relationship Id="rId6" Type="http://schemas.openxmlformats.org/officeDocument/2006/relationships/hyperlink" Target="https://briks.art/%D0%94%D0%A8%D0%98%20%D0%A1%D0%A2%D0%90%D0%A0%D0%A2/02_%D0%AD%D0%BB%D0%B5%D0%BA%D1%82%D1%80%D0%BE%D1%81%D0%BD%D0%B0%D0%B1%D0%B6%D0%B5%D0%BD%D0%B8%D0%B5%20%E2%80%94%20%D0%BF%D0%BE%D0%BB%D0%BD%D0%B0%D1%8F%20%D0%9B%D0%A1%D0%A0.pdf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%D0%9F%D1%80%D0%BE%D1%81%D0%B5%D0%BA%D0%B8%20%D0%B8%20%D0%BB%D0%B5%D1%81%D0%BE%D0%B2%D0%BE%D1%81%D1%81%D1%82%D0%B0%D0%BD%D0%BE%D0%B2%D0%BB%D0%B5%D0%BD%D0%B8%D0%B5%20%D0%93%D1%80%D0%B8%D0%B3%D0%BE%D1%80%D0%BE%D0%B2%D0%B0/03_%D0%9F%D0%BE%D0%BB%D0%BD%D1%8B%D0%B9%20%D0%BA%D0%BE%D0%BC%D0%BF%D0%BB%D0%B5%D0%BA%D1%82%20%D1%81%D0%BC%D0%B5%D1%82.pdf" TargetMode="External"/><Relationship Id="rId3" Type="http://schemas.openxmlformats.org/officeDocument/2006/relationships/image" Target="../media/image3.jpg"/><Relationship Id="rId4" Type="http://schemas.openxmlformats.org/officeDocument/2006/relationships/hyperlink" Target="https://briks.art/%D0%9F%D1%80%D0%BE%D1%81%D0%B5%D0%BA%D0%B8%20%D0%B8%20%D0%BB%D0%B5%D1%81%D0%BE%D0%B2%D0%BE%D1%81%D1%81%D1%82%D0%B0%D0%BD%D0%BE%D0%B2%D0%BB%D0%B5%D0%BD%D0%B8%D0%B5%20%D0%93%D1%80%D0%B8%D0%B3%D0%BE%D1%80%D0%BE%D0%B2%D0%B0/01_%D0%92%D0%9B-20%20%E2%80%94%20%D0%BF%D0%BE%D0%BB%D0%BD%D0%B0%D1%8F%20%D1%81%D0%BC%D0%B5%D1%82%D0%BD%D0%B0%D1%8F%20%D0%BA%D0%BD%D0%B8%D0%B3%D0%B0.pdf" TargetMode="External"/><Relationship Id="rId5" Type="http://schemas.openxmlformats.org/officeDocument/2006/relationships/image" Target="../media/image4.jpg"/><Relationship Id="rId6" Type="http://schemas.openxmlformats.org/officeDocument/2006/relationships/hyperlink" Target="https://briks.art/%D0%9F%D1%80%D0%BE%D1%81%D0%B5%D0%BA%D0%B8%20%D0%B8%20%D0%BB%D0%B5%D1%81%D0%BE%D0%B2%D0%BE%D1%81%D1%81%D1%82%D0%B0%D0%BD%D0%BE%D0%B2%D0%BB%D0%B5%D0%BD%D0%B8%D0%B5%20%D0%93%D1%80%D0%B8%D0%B3%D0%BE%D1%80%D0%BE%D0%B2%D0%B0/02_%D0%92%D0%9B-33%20%E2%80%94%20%D0%BF%D0%BE%D0%BB%D0%BD%D0%B0%D1%8F%20%D1%81%D0%BC%D0%B5%D1%82%D0%BD%D0%B0%D1%8F%20%D0%BA%D0%BD%D0%B8%D0%B3%D0%B0.pdf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%D0%A2%D0%B5%D0%BF%D0%BB%D0%BE%D0%B8%D0%B7%D0%BE%D0%BB%D1%8F%D1%86%D0%B8%D1%8F%20%D1%82%D1%80%D1%83%D0%B1%D0%BE%D0%BF%D1%80%D0%BE%D0%B2%D0%BE%D0%B4%D0%BE%D0%B2%20%D0%9D%D0%97%D0%9D%D0%9F/03_%D0%9F%D0%BE%D0%BB%D0%BD%D1%8B%D0%B9%20%D0%BA%D0%BE%D0%BC%D0%BF%D0%BB%D0%B5%D0%BA%D1%82%20%D1%81%D0%BC%D0%B5%D1%82.pdf" TargetMode="External"/><Relationship Id="rId3" Type="http://schemas.openxmlformats.org/officeDocument/2006/relationships/image" Target="../media/image5.jpg"/><Relationship Id="rId4" Type="http://schemas.openxmlformats.org/officeDocument/2006/relationships/hyperlink" Target="https://briks.art/%D0%A2%D0%B5%D0%BF%D0%BB%D0%BE%D0%B8%D0%B7%D0%BE%D0%BB%D1%8F%D1%86%D0%B8%D1%8F%20%D1%82%D1%80%D1%83%D0%B1%D0%BE%D0%BF%D1%80%D0%BE%D0%B2%D0%BE%D0%B4%D0%BE%D0%B2%20%D0%9D%D0%97%D0%9D%D0%9F/01_%D0%A2%D0%B5%D0%BF%D0%BB%D0%BE%D0%B8%D0%B7%D0%BE%D0%BB%D1%8F%D1%86%D0%B8%D1%8F%20%D1%82%D1%80%D1%83%D0%B1%D0%BE%D0%BF%D1%80%D0%BE%D0%B2%D0%BE%D0%B4%D0%BE%D0%B2%20%E2%80%94%20%D0%9B%D0%A1%D0%A0.pdf" TargetMode="External"/><Relationship Id="rId5" Type="http://schemas.openxmlformats.org/officeDocument/2006/relationships/image" Target="../media/image6.jpg"/><Relationship Id="rId6" Type="http://schemas.openxmlformats.org/officeDocument/2006/relationships/hyperlink" Target="https://briks.art/%D0%A2%D0%B5%D0%BF%D0%BB%D0%BE%D0%B8%D0%B7%D0%BE%D0%BB%D1%8F%D1%86%D0%B8%D1%8F%20%D1%82%D1%80%D1%83%D0%B1%D0%BE%D0%BF%D1%80%D0%BE%D0%B2%D0%BE%D0%B4%D0%BE%D0%B2%20%D0%9D%D0%97%D0%9D%D0%9F/02_%D0%98%D0%B7%D0%BE%D0%BB%D1%8F%D1%86%D0%B8%D1%8F%20%D0%BE%D0%B1%D0%BE%D1%80%D1%83%D0%B4%D0%BE%D0%B2%D0%B0%D0%BD%D0%B8%D1%8F%20%D0%B8%20%D0%B0%D1%80%D0%BC%D0%B0%D1%82%D1%83%D1%80%D1%8B.pdf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%D0%A1%D0%BC%D0%B0%D1%80%D1%82%D1%81%D0%B8%D1%81%D1%82%D0%B5%D0%BC%D0%B0%20%D0%AD%D0%BC%D0%B7%D0%B0%D1%80/03_%D0%9F%D0%BE%D0%BB%D0%BD%D1%8B%D0%B9%20%D0%BA%D0%BE%D0%BC%D0%BF%D0%BB%D0%B5%D0%BA%D1%82%20%D1%81%D0%BC%D0%B5%D1%82.pdf" TargetMode="External"/><Relationship Id="rId3" Type="http://schemas.openxmlformats.org/officeDocument/2006/relationships/image" Target="../media/image7.jpg"/><Relationship Id="rId4" Type="http://schemas.openxmlformats.org/officeDocument/2006/relationships/hyperlink" Target="https://briks.art/%D0%A1%D0%BC%D0%B0%D1%80%D1%82%D1%81%D0%B8%D1%81%D1%82%D0%B5%D0%BC%D0%B0%20%D0%AD%D0%BC%D0%B7%D0%B0%D1%80/01_%D0%9A%D0%B8%D1%80%D0%BE%D0%B2%D0%B3%D1%80%D0%B0%D0%B4%20%E2%80%94%20%D0%BB%D0%BE%D0%BA%D0%B0%D0%BB%D1%8C%D0%BD%D0%B0%D1%8F%20%D1%81%D0%BC%D0%B5%D1%82%D0%B0.pdf" TargetMode="External"/><Relationship Id="rId5" Type="http://schemas.openxmlformats.org/officeDocument/2006/relationships/image" Target="../media/image8.jpg"/><Relationship Id="rId6" Type="http://schemas.openxmlformats.org/officeDocument/2006/relationships/hyperlink" Target="https://briks.art/%D0%A1%D0%BC%D0%B0%D1%80%D1%82%D1%81%D0%B8%D1%81%D1%82%D0%B5%D0%BC%D0%B0%20%D0%AD%D0%BC%D0%B7%D0%B0%D1%80/02_%D0%92%D0%B5%D1%80%D1%85%D0%BD%D1%8F%D1%8F%20%D0%9F%D1%8B%D1%88%D0%BC%D0%B0%20%E2%80%94%20%D0%9A%D0%A1-2.pdf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%D0%93%D0%B0%D0%B7%D0%BE%D0%BF%D1%80%D0%BE%D0%B2%D0%BE%D0%B4%2025%D0%9C%D0%93-%D0%94%D0%9F%D0%A0-2750/03_%D0%9F%D0%BE%D0%BB%D0%BD%D1%8B%D0%B9%20%D0%BA%D0%BE%D0%BC%D0%BF%D0%BB%D0%B5%D0%BA%D1%82%20%D1%81%D0%BC%D0%B5%D1%82.pdf" TargetMode="External"/><Relationship Id="rId3" Type="http://schemas.openxmlformats.org/officeDocument/2006/relationships/image" Target="../media/image9.jpg"/><Relationship Id="rId4" Type="http://schemas.openxmlformats.org/officeDocument/2006/relationships/hyperlink" Target="https://briks.art/%D0%93%D0%B0%D0%B7%D0%BE%D0%BF%D1%80%D0%BE%D0%B2%D0%BE%D0%B4%2025%D0%9C%D0%93-%D0%94%D0%9F%D0%A0-2750/01_%D0%9B%D0%BE%D0%BA%D0%B0%D0%BB%D1%8C%D0%BD%D0%B0%D1%8F%20%D1%81%D0%BC%D0%B5%D1%82%D0%B0%20Smeta.RU.pdf" TargetMode="External"/><Relationship Id="rId5" Type="http://schemas.openxmlformats.org/officeDocument/2006/relationships/image" Target="../media/image10.jpg"/><Relationship Id="rId6" Type="http://schemas.openxmlformats.org/officeDocument/2006/relationships/hyperlink" Target="https://briks.art/%D0%93%D0%B0%D0%B7%D0%BE%D0%BF%D1%80%D0%BE%D0%B2%D0%BE%D0%B4%2025%D0%9C%D0%93-%D0%94%D0%9F%D0%A0-2750/02_%D0%A1%D0%B2%D0%BE%D0%B4%D0%BD%D1%8B%D0%B9%20%D1%80%D0%B0%D1%81%D1%87%D1%91%D1%82%20Smeta.RU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01%20%D0%9A%D0%92%D0%94%20%D0%9D%D0%B5%D0%B2%D1%81%D0%BA%D0%BE%D0%B3%D0%BE%20%D1%80%D0%B0%D0%B9%D0%BE%D0%BD%D0%B0/03_%D0%9F%D0%BE%D0%BB%D0%BD%D1%8B%D0%B9%20%D0%BA%D0%BE%D0%BC%D0%BF%D0%BB%D0%B5%D0%BA%D1%82%20%D1%81%D0%BC%D0%B5%D1%82.pdf" TargetMode="External"/><Relationship Id="rId3" Type="http://schemas.openxmlformats.org/officeDocument/2006/relationships/image" Target="../media/image11.jpg"/><Relationship Id="rId4" Type="http://schemas.openxmlformats.org/officeDocument/2006/relationships/hyperlink" Target="https://briks.art/01%20%D0%9A%D0%92%D0%94%20%D0%9D%D0%B5%D0%B2%D1%81%D0%BA%D0%BE%D0%B3%D0%BE%20%D1%80%D0%B0%D0%B9%D0%BE%D0%BD%D0%B0/01_%D0%A2%D1%80%D0%B8%20%D0%BF%D0%BE%D0%BB%D0%BD%D1%8B%D0%B5%20%D0%BB%D0%BE%D0%BA%D0%B0%D0%BB%D1%8C%D0%BD%D1%8B%D0%B5%20%D1%81%D0%BC%D0%B5%D1%82%D1%8B.pdf" TargetMode="External"/><Relationship Id="rId5" Type="http://schemas.openxmlformats.org/officeDocument/2006/relationships/image" Target="../media/image12.jpg"/><Relationship Id="rId6" Type="http://schemas.openxmlformats.org/officeDocument/2006/relationships/hyperlink" Target="https://briks.art/01%20%D0%9A%D0%92%D0%94%20%D0%9D%D0%B5%D0%B2%D1%81%D0%BA%D0%BE%D0%B3%D0%BE%20%D1%80%D0%B0%D0%B9%D0%BE%D0%BD%D0%B0/02_%D0%A1%D0%B2%D0%BE%D0%B4%D0%BD%D1%8B%D0%B9%20%D1%81%D0%BC%D0%B5%D1%82%D0%BD%D1%8B%D0%B9%20%D1%80%D0%B0%D1%81%D1%87%D1%91%D1%82.pdf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02%20%D0%94%D0%BE%D0%BC%20%D0%B2%20%D0%A4%D0%B8%D0%BB%D0%B8%D0%BC%D0%BE%D0%BD%D0%BA%D0%BE%D0%B2%D1%81%D0%BA%D0%BE%D0%BC/03_%D0%9F%D0%BE%D0%BB%D0%BD%D1%8B%D0%B9%20%D0%BA%D0%BE%D0%BC%D0%BF%D0%BB%D0%B5%D0%BA%D1%82%20%D1%81%D0%BC%D0%B5%D1%82.pdf" TargetMode="External"/><Relationship Id="rId3" Type="http://schemas.openxmlformats.org/officeDocument/2006/relationships/image" Target="../media/image13.jpg"/><Relationship Id="rId4" Type="http://schemas.openxmlformats.org/officeDocument/2006/relationships/hyperlink" Target="https://briks.art/02%20%D0%94%D0%BE%D0%BC%20%D0%B2%20%D0%A4%D0%B8%D0%BB%D0%B8%D0%BC%D0%BE%D0%BD%D0%BA%D0%BE%D0%B2%D1%81%D0%BA%D0%BE%D0%BC/01_%D0%9F%D0%BE%D1%8D%D1%82%D0%B0%D0%BF%D0%BD%D1%8B%D0%B9%20%D1%81%D0%B2%D0%BE%D0%B4%20%D0%B7%D0%B0%D1%82%D1%80%D0%B0%D1%82.pdf" TargetMode="External"/><Relationship Id="rId5" Type="http://schemas.openxmlformats.org/officeDocument/2006/relationships/image" Target="../media/image14.jpg"/><Relationship Id="rId6" Type="http://schemas.openxmlformats.org/officeDocument/2006/relationships/hyperlink" Target="https://briks.art/02%20%D0%94%D0%BE%D0%BC%20%D0%B2%20%D0%A4%D0%B8%D0%BB%D0%B8%D0%BC%D0%BE%D0%BD%D0%BA%D0%BE%D0%B2%D1%81%D0%BA%D0%BE%D0%BC/02_%D0%94%D0%B5%D1%82%D0%B0%D0%BB%D0%B8%D0%B7%D0%B0%D1%86%D0%B8%D1%8F%20%D1%80%D0%B0%D0%B1%D0%BE%D1%82%20%D0%B8%20%D0%BC%D0%B0%D1%82%D0%B5%D1%80%D0%B8%D0%B0%D0%BB%D0%BE%D0%B2.pdf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03%20%D0%9F%D0%BE%D1%81%D0%BE%D0%BB%D1%8C%D1%81%D1%82%D0%B2%D0%BE%20%D0%9B%D0%B8%D0%B2%D0%B8%D0%B8/03_%D0%9F%D0%BE%D0%BB%D0%BD%D1%8B%D0%B9%20%D0%BA%D0%BE%D0%BC%D0%BF%D0%BB%D0%B5%D0%BA%D1%82%20%D1%81%D0%BC%D0%B5%D1%82.pdf" TargetMode="External"/><Relationship Id="rId3" Type="http://schemas.openxmlformats.org/officeDocument/2006/relationships/image" Target="../media/image15.jpg"/><Relationship Id="rId4" Type="http://schemas.openxmlformats.org/officeDocument/2006/relationships/hyperlink" Target="https://briks.art/03%20%D0%9F%D0%BE%D1%81%D0%BE%D0%BB%D1%8C%D1%81%D1%82%D0%B2%D0%BE%20%D0%9B%D0%B8%D0%B2%D0%B8%D0%B8/01_%D0%9F%D0%BE%D0%BB%D0%BD%D0%B0%D1%8F%20%D0%BB%D0%BE%D0%BA%D0%B0%D0%BB%D1%8C%D0%BD%D0%B0%D1%8F%20%D1%81%D0%BC%D0%B5%D1%82%D0%B0%2C%20%D1%84%D0%BE%D1%80%D0%BC%D0%B0%204%D0%B1.pdf" TargetMode="External"/><Relationship Id="rId5" Type="http://schemas.openxmlformats.org/officeDocument/2006/relationships/image" Target="../media/image16.jpg"/><Relationship Id="rId6" Type="http://schemas.openxmlformats.org/officeDocument/2006/relationships/hyperlink" Target="https://briks.art/03%20%D0%9F%D0%BE%D1%81%D0%BE%D0%BB%D1%8C%D1%81%D1%82%D0%B2%D0%BE%20%D0%9B%D0%B8%D0%B2%D0%B8%D0%B8/02_%D0%A0%D0%B0%D0%B1%D0%BE%D1%82%D1%8B%2C%20%D0%BC%D0%B0%D1%82%D0%B5%D1%80%D0%B8%D0%B0%D0%BB%D1%8B%20%D0%B8%20%D0%BD%D0%B0%D1%87%D0%B8%D1%81%D0%BB%D0%B5%D0%BD%D0%B8%D1%8F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04%20%D0%A3%D0%B7%D0%BB%D1%8B%20%D1%83%D1%87%D1%91%D1%82%D0%B0%20%D0%BA%D0%B8%D1%81%D0%BB%D0%BE%D1%80%D0%BE%D0%B4%D0%B0%20%D0%A2%D0%92%D0%A1%D0%97/03_%D0%9F%D0%BE%D0%BB%D0%BD%D1%8B%D0%B9%20%D0%BA%D0%BE%D0%BC%D0%BF%D0%BB%D0%B5%D0%BA%D1%82%20%D1%81%D0%BC%D0%B5%D1%82.pdf" TargetMode="External"/><Relationship Id="rId3" Type="http://schemas.openxmlformats.org/officeDocument/2006/relationships/image" Target="../media/image17.jpg"/><Relationship Id="rId4" Type="http://schemas.openxmlformats.org/officeDocument/2006/relationships/hyperlink" Target="https://briks.art/04%20%D0%A3%D0%B7%D0%BB%D1%8B%20%D1%83%D1%87%D1%91%D1%82%D0%B0%20%D0%BA%D0%B8%D1%81%D0%BB%D0%BE%D1%80%D0%BE%D0%B4%D0%B0%20%D0%A2%D0%92%D0%A1%D0%97/01_%D0%9B%D0%BE%D0%BA%D0%B0%D0%BB%D1%8C%D0%BD%D1%8B%D0%B9%20%D1%80%D0%B0%D1%81%D1%87%D1%91%D1%82%20%E2%80%94%20%D1%80%D0%B5%D1%81%D1%83%D1%80%D1%81%D1%8B.pdf" TargetMode="External"/><Relationship Id="rId5" Type="http://schemas.openxmlformats.org/officeDocument/2006/relationships/image" Target="../media/image18.jpg"/><Relationship Id="rId6" Type="http://schemas.openxmlformats.org/officeDocument/2006/relationships/hyperlink" Target="https://briks.art/04%20%D0%A3%D0%B7%D0%BB%D1%8B%20%D1%83%D1%87%D1%91%D1%82%D0%B0%20%D0%BA%D0%B8%D1%81%D0%BB%D0%BE%D1%80%D0%BE%D0%B4%D0%B0%20%D0%A2%D0%92%D0%A1%D0%97/02_%D0%9B%D0%BE%D0%BA%D0%B0%D0%BB%D1%8C%D0%BD%D1%8B%D0%B9%20%D1%80%D0%B0%D1%81%D1%87%D1%91%D1%82.pdf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05%20%D0%A1%D0%BF%D0%B0%D0%BB%D1%8C%D0%BD%D1%8B%D0%B5%20%D0%BA%D0%BE%D1%80%D0%BF%D1%83%D1%81%D0%B0%20%D0%91%D0%B0%D1%80%D0%B2%D0%B8%D1%85%D0%B0/03_%D0%9F%D0%BE%D0%BB%D0%BD%D1%8B%D0%B9%20%D0%BA%D0%BE%D0%BC%D0%BF%D0%BB%D0%B5%D0%BA%D1%82%20%D1%81%D0%BC%D0%B5%D1%82.pdf" TargetMode="External"/><Relationship Id="rId3" Type="http://schemas.openxmlformats.org/officeDocument/2006/relationships/image" Target="../media/image19.jpg"/><Relationship Id="rId4" Type="http://schemas.openxmlformats.org/officeDocument/2006/relationships/hyperlink" Target="https://briks.art/05%20%D0%A1%D0%BF%D0%B0%D0%BB%D1%8C%D0%BD%D1%8B%D0%B5%20%D0%BA%D0%BE%D1%80%D0%BF%D1%83%D1%81%D0%B0%20%D0%91%D0%B0%D1%80%D0%B2%D0%B8%D1%85%D0%B0/01_%D0%9F%D0%BE%D0%BB%D0%BD%D0%B0%D1%8F%20%D0%BA%D0%BE%D0%BC%D0%BC%D0%B5%D1%80%D1%87%D0%B5%D1%81%D0%BA%D0%B0%D1%8F%20%D1%81%D0%BC%D0%B5%D1%82%D0%B0.pdf" TargetMode="External"/><Relationship Id="rId5" Type="http://schemas.openxmlformats.org/officeDocument/2006/relationships/image" Target="../media/image20.jpg"/><Relationship Id="rId6" Type="http://schemas.openxmlformats.org/officeDocument/2006/relationships/hyperlink" Target="https://briks.art/05%20%D0%A1%D0%BF%D0%B0%D0%BB%D1%8C%D0%BD%D1%8B%D0%B5%20%D0%BA%D0%BE%D1%80%D0%BF%D1%83%D1%81%D0%B0%20%D0%91%D0%B0%D1%80%D0%B2%D0%B8%D1%85%D0%B0/02_%D0%9F%D0%BE%D0%BB%D0%BD%D0%B0%D1%8F%20%D0%B2%D0%B5%D0%B4%D0%BE%D0%BC%D0%BE%D1%81%D1%82%D1%8C%20%D0%BE%D0%B1%D1%8A%D1%91%D0%BC%D0%BE%D0%B2.pdf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06%20%D0%A2%D0%A0%D0%A6%20%D0%95%D0%B2%D1%80%D0%BE%D0%BF%D0%BE%D0%BB%D0%B8%D1%81/03_%D0%9F%D0%BE%D0%BB%D0%BD%D1%8B%D0%B9%20%D0%BA%D0%BE%D0%BC%D0%BF%D0%BB%D0%B5%D0%BA%D1%82%20%D1%81%D0%BC%D0%B5%D1%82.pdf" TargetMode="External"/><Relationship Id="rId3" Type="http://schemas.openxmlformats.org/officeDocument/2006/relationships/image" Target="../media/image21.jpg"/><Relationship Id="rId4" Type="http://schemas.openxmlformats.org/officeDocument/2006/relationships/hyperlink" Target="https://briks.art/06%20%D0%A2%D0%A0%D0%A6%20%D0%95%D0%B2%D1%80%D0%BE%D0%BF%D0%BE%D0%BB%D0%B8%D1%81/01_%D0%9F%D0%BE%D0%BB%D0%BD%D0%B0%D1%8F%20%D1%81%D0%BC%D0%B5%D1%82%D0%B0%20%D0%BD%D0%B0%20%D0%BE%D0%B1%D1%89%D0%B5%D1%81%D1%82%D1%80%D0%BE%D0%B8%D1%82%D0%B5%D0%BB%D1%8C%D0%BD%D1%8B%D0%B5%20%D1%80%D0%B0%D0%B1%D0%BE%D1%82%D1%8B.pdf" TargetMode="External"/><Relationship Id="rId5" Type="http://schemas.openxmlformats.org/officeDocument/2006/relationships/image" Target="../media/image22.jpg"/><Relationship Id="rId6" Type="http://schemas.openxmlformats.org/officeDocument/2006/relationships/hyperlink" Target="https://briks.art/06%20%D0%A2%D0%A0%D0%A6%20%D0%95%D0%B2%D1%80%D0%BE%D0%BF%D0%BE%D0%BB%D0%B8%D1%81/02_%D0%A1%D0%BC%D0%B5%D1%82%D0%B0%20%E2%80%94%20%D1%80%D0%B0%D0%B1%D0%BE%D1%82%D1%8B%20%D0%B8%20%D0%BC%D0%B0%D1%82%D0%B5%D1%80%D0%B8%D0%B0%D0%BB%D1%8B.pdf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07%20%D0%9F%D1%80%D0%BE%D0%BC%D1%8B%D1%88%D0%BB%D0%B5%D0%BD%D0%BD%D1%8B%D0%B5%20%D0%BF%D0%BE%D0%BB%D1%8B%20%D0%94%D0%BC%D0%B8%D1%82%D1%80%D0%BE%D0%B2%D1%81%D0%BA%D0%B8%D0%B9%20I/03_%D0%9F%D0%BE%D0%BB%D0%BD%D1%8B%D0%B9%20%D0%BA%D0%BE%D0%BC%D0%BF%D0%BB%D0%B5%D0%BA%D1%82%20%D1%81%D0%BC%D0%B5%D1%82.pdf" TargetMode="External"/><Relationship Id="rId3" Type="http://schemas.openxmlformats.org/officeDocument/2006/relationships/image" Target="../media/image23.jpg"/><Relationship Id="rId4" Type="http://schemas.openxmlformats.org/officeDocument/2006/relationships/hyperlink" Target="https://briks.art/07%20%D0%9F%D1%80%D0%BE%D0%BC%D1%8B%D1%88%D0%BB%D0%B5%D0%BD%D0%BD%D1%8B%D0%B5%20%D0%BF%D0%BE%D0%BB%D1%8B%20%D0%94%D0%BC%D0%B8%D1%82%D1%80%D0%BE%D0%B2%D1%81%D0%BA%D0%B8%D0%B9%20I/01_%D0%A1%D1%82%D0%BE%D0%B8%D0%BC%D0%BE%D1%81%D1%82%D1%8C%20%D0%BF%D0%BE%20%D0%B1%D0%BB%D0%BE%D0%BA%D0%B0%D0%BC.pdf" TargetMode="External"/><Relationship Id="rId5" Type="http://schemas.openxmlformats.org/officeDocument/2006/relationships/image" Target="../media/image24.jpg"/><Relationship Id="rId6" Type="http://schemas.openxmlformats.org/officeDocument/2006/relationships/hyperlink" Target="https://briks.art/07%20%D0%9F%D1%80%D0%BE%D0%BC%D1%8B%D1%88%D0%BB%D0%B5%D0%BD%D0%BD%D1%8B%D0%B5%20%D0%BF%D0%BE%D0%BB%D1%8B%20%D0%94%D0%BC%D0%B8%D1%82%D1%80%D0%BE%D0%B2%D1%81%D0%BA%D0%B8%D0%B9%20I/02_%D0%A3%D1%81%D1%82%D1%80%D0%BE%D0%B9%D1%81%D1%82%D0%B2%D0%BE%20%D0%BF%D1%80%D0%BE%D0%BC%D1%8B%D1%88%D0%BB%D0%B5%D0%BD%D0%BD%D1%8B%D1%85%20%D0%BF%D0%BE%D0%BB%D0%BE%D0%B2.pdf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08%20%D0%A1%D0%B8%D1%81%D1%82%D0%B5%D0%BC%D0%B0%20%D0%BA%D0%BE%D0%BD%D1%82%D1%80%D0%BE%D0%BB%D1%8F%20%D0%B4%D0%BE%D1%81%D1%82%D1%83%D0%BF%D0%B0/03_%D0%9F%D0%BE%D0%BB%D0%BD%D1%8B%D0%B9%20%D0%BA%D0%BE%D0%BC%D0%BF%D0%BB%D0%B5%D0%BA%D1%82%20%D1%81%D0%BC%D0%B5%D1%82.pdf" TargetMode="External"/><Relationship Id="rId3" Type="http://schemas.openxmlformats.org/officeDocument/2006/relationships/image" Target="../media/image25.jpg"/><Relationship Id="rId4" Type="http://schemas.openxmlformats.org/officeDocument/2006/relationships/hyperlink" Target="https://briks.art/08%20%D0%A1%D0%B8%D1%81%D1%82%D0%B5%D0%BC%D0%B0%20%D0%BA%D0%BE%D0%BD%D1%82%D1%80%D0%BE%D0%BB%D1%8F%20%D0%B4%D0%BE%D1%81%D1%82%D1%83%D0%BF%D0%B0/01_%D0%9C%D0%BE%D0%BD%D1%82%D0%B0%D0%B6%20%D1%81%D0%B8%D1%81%D1%82%D0%B5%D0%BC%D1%8B%20%D0%B4%D0%BE%D1%81%D1%82%D1%83%D0%BF%D0%B0.pdf" TargetMode="External"/><Relationship Id="rId5" Type="http://schemas.openxmlformats.org/officeDocument/2006/relationships/image" Target="../media/image26.jpg"/><Relationship Id="rId6" Type="http://schemas.openxmlformats.org/officeDocument/2006/relationships/hyperlink" Target="https://briks.art/08%20%D0%A1%D0%B8%D1%81%D1%82%D0%B5%D0%BC%D0%B0%20%D0%BA%D0%BE%D0%BD%D1%82%D1%80%D0%BE%D0%BB%D1%8F%20%D0%B4%D0%BE%D1%81%D1%82%D1%83%D0%BF%D0%B0/02_%D0%9E%D0%B1%D0%BE%D1%80%D1%83%D0%B4%D0%BE%D0%B2%D0%B0%D0%BD%D0%B8%D0%B5%20%D0%B8%20%D1%80%D0%B5%D1%81%D1%83%D1%80%D1%81%D1%8B.pdf" TargetMode="Externa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09%20%D0%92%D0%B5%D0%BD%D1%82%D0%B8%D0%BB%D1%8F%D1%86%D0%B8%D1%8F%20%D1%88%D0%BA%D0%BE%D0%BB%D1%8B/03_%D0%9F%D0%BE%D0%BB%D0%BD%D1%8B%D0%B9%20%D0%BA%D0%BE%D0%BC%D0%BF%D0%BB%D0%B5%D0%BA%D1%82%20%D1%81%D0%BC%D0%B5%D1%82.pdf" TargetMode="External"/><Relationship Id="rId3" Type="http://schemas.openxmlformats.org/officeDocument/2006/relationships/image" Target="../media/image27.jpg"/><Relationship Id="rId4" Type="http://schemas.openxmlformats.org/officeDocument/2006/relationships/hyperlink" Target="https://briks.art/09%20%D0%92%D0%B5%D0%BD%D1%82%D0%B8%D0%BB%D1%8F%D1%86%D0%B8%D1%8F%20%D1%88%D0%BA%D0%BE%D0%BB%D1%8B/01_%D0%92%D0%BE%D0%B7%D0%B4%D1%83%D1%85%D0%BE%D0%B2%D0%BE%D0%B4%D1%8B%20%D0%B8%20%D0%BC%D0%B0%D1%82%D0%B5%D1%80%D0%B8%D0%B0%D0%BB%D1%8B.pdf" TargetMode="External"/><Relationship Id="rId5" Type="http://schemas.openxmlformats.org/officeDocument/2006/relationships/image" Target="../media/image28.jpg"/><Relationship Id="rId6" Type="http://schemas.openxmlformats.org/officeDocument/2006/relationships/hyperlink" Target="https://briks.art/09%20%D0%92%D0%B5%D0%BD%D1%82%D0%B8%D0%BB%D1%8F%D1%86%D0%B8%D1%8F%20%D1%88%D0%BA%D0%BE%D0%BB%D1%8B/02_%D0%9C%D0%BE%D0%BD%D1%82%D0%B0%D0%B6%20%D0%B2%D0%B5%D0%BD%D1%82%D0%B8%D0%BB%D1%8F%D1%86%D0%B8%D0%B8.pdf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10%20%D0%9F%D1%80%D0%BE%D0%B5%D0%BA%D1%82%D0%BD%D1%8B%D0%B5%20%D1%80%D0%B0%D0%B1%D0%BE%D1%82%D1%8B%20%D0%AF%D0%BA%D1%83%D1%82%D1%81%D0%BA%D1%8D%D0%BD%D0%B5%D1%80%D0%B3%D0%BE/03_%D0%9F%D0%BE%D0%BB%D0%BD%D1%8B%D0%B9%20%D0%BA%D0%BE%D0%BC%D0%BF%D0%BB%D0%B5%D0%BA%D1%82%20%D1%81%D0%BC%D0%B5%D1%82.pdf" TargetMode="External"/><Relationship Id="rId3" Type="http://schemas.openxmlformats.org/officeDocument/2006/relationships/image" Target="../media/image29.jpg"/><Relationship Id="rId4" Type="http://schemas.openxmlformats.org/officeDocument/2006/relationships/hyperlink" Target="https://briks.art/10%20%D0%9F%D1%80%D0%BE%D0%B5%D0%BA%D1%82%D0%BD%D1%8B%D0%B5%20%D1%80%D0%B0%D0%B1%D0%BE%D1%82%D1%8B%20%D0%AF%D0%BA%D1%83%D1%82%D1%81%D0%BA%D1%8D%D0%BD%D0%B5%D1%80%D0%B3%D0%BE/01_%D0%A1%D0%BC%D0%B5%D1%82%D0%B0%20%D0%BD%D0%B0%20%D0%BF%D1%80%D0%BE%D0%B5%D0%BA%D1%82%D0%BD%D1%8B%D0%B5%20%D1%80%D0%B0%D0%B1%D0%BE%D1%82%D1%8B.pdf" TargetMode="External"/><Relationship Id="rId5" Type="http://schemas.openxmlformats.org/officeDocument/2006/relationships/image" Target="../media/image30.jpg"/><Relationship Id="rId6" Type="http://schemas.openxmlformats.org/officeDocument/2006/relationships/hyperlink" Target="https://briks.art/10%20%D0%9F%D1%80%D0%BE%D0%B5%D0%BA%D1%82%D0%BD%D1%8B%D0%B5%20%D1%80%D0%B0%D0%B1%D0%BE%D1%82%D1%8B%20%D0%AF%D0%BA%D1%83%D1%82%D1%81%D0%BA%D1%8D%D0%BD%D0%B5%D1%80%D0%B3%D0%BE/02_%D0%9F%D0%BE%D0%BB%D0%BD%D0%B0%D1%8F%20%D0%B8%D1%81%D1%85%D0%BE%D0%B4%D0%BD%D0%B0%D1%8F%20%D0%BA%D0%B0%D0%BB%D1%8C%D0%BA%D1%83%D0%BB%D1%8F%D1%86%D0%B8%D1%8F.pdf" TargetMode="Externa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11%20%D0%A0%D0%B5%D0%BC%D0%BE%D0%BD%D1%82%20%D0%BA%D1%80%D0%BE%D0%B2%D0%BB%D0%B8%20%D0%A5%D0%B0%D0%BD%D1%82%D1%8B-%D0%9C%D0%B0%D0%BD%D1%81%D0%B8%D0%B9%D1%81%D0%BA/03_%D0%9F%D0%BE%D0%BB%D0%BD%D1%8B%D0%B5%20%D0%B2%D0%B5%D0%B4%D0%BE%D0%BC%D0%BE%D1%81%D1%82%D0%B8.pdf" TargetMode="External"/><Relationship Id="rId3" Type="http://schemas.openxmlformats.org/officeDocument/2006/relationships/image" Target="../media/image31.jpg"/><Relationship Id="rId4" Type="http://schemas.openxmlformats.org/officeDocument/2006/relationships/hyperlink" Target="https://briks.art/11%20%D0%A0%D0%B5%D0%BC%D0%BE%D0%BD%D1%82%20%D0%BA%D1%80%D0%BE%D0%B2%D0%BB%D0%B8%20%D0%A5%D0%B0%D0%BD%D1%82%D1%8B-%D0%9C%D0%B0%D0%BD%D1%81%D0%B8%D0%B9%D1%81%D0%BA/01_%D0%94%D0%B5%D1%84%D0%B5%D0%BA%D1%82%D0%BD%D0%B0%D1%8F%20%D0%B2%D0%B5%D0%B4%D0%BE%D0%BC%D0%BE%D1%81%D1%82%D1%8C%20%E2%80%94%20%D0%B4%D0%B5%D0%BC%D0%BE%D0%BD%D1%82%D0%B0%D0%B6.pdf" TargetMode="External"/><Relationship Id="rId5" Type="http://schemas.openxmlformats.org/officeDocument/2006/relationships/image" Target="../media/image32.jpg"/><Relationship Id="rId6" Type="http://schemas.openxmlformats.org/officeDocument/2006/relationships/hyperlink" Target="https://briks.art/11%20%D0%A0%D0%B5%D0%BC%D0%BE%D0%BD%D1%82%20%D0%BA%D1%80%D0%BE%D0%B2%D0%BB%D0%B8%20%D0%A5%D0%B0%D0%BD%D1%82%D1%8B-%D0%9C%D0%B0%D0%BD%D1%81%D0%B8%D0%B9%D1%81%D0%BA/02_%D0%94%D0%B5%D1%84%D0%B5%D0%BA%D1%82%D0%BD%D0%B0%D1%8F%20%D0%B2%D0%B5%D0%B4%D0%BE%D0%BC%D0%BE%D1%81%D1%82%D1%8C%20%E2%80%94%20%D1%80%D0%B5%D0%BC%D0%BE%D0%BD%D1%82.pdf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briks.art/12%20%D0%92%D0%B5%D0%B4%D0%BE%D0%BC%D0%BE%D1%81%D1%82%D0%B8%20%D0%A0%D1%8F%D0%B1%D0%B8%D0%BD%D0%BE%D0%B2%D0%B0%D1%8F%2051%D0%90/03_%D0%9F%D0%BE%D0%BB%D0%BD%D1%8B%D0%B5%20%D0%B2%D0%B5%D0%B4%D0%BE%D0%BC%D0%BE%D1%81%D1%82%D0%B8.pdf" TargetMode="External"/><Relationship Id="rId3" Type="http://schemas.openxmlformats.org/officeDocument/2006/relationships/image" Target="../media/image33.jpg"/><Relationship Id="rId4" Type="http://schemas.openxmlformats.org/officeDocument/2006/relationships/hyperlink" Target="https://briks.art/12%20%D0%92%D0%B5%D0%B4%D0%BE%D0%BC%D0%BE%D1%81%D1%82%D0%B8%20%D0%A0%D1%8F%D0%B1%D0%B8%D0%BD%D0%BE%D0%B2%D0%B0%D1%8F%2051%D0%90/01_%D0%9F%D0%BE%D0%BB%D0%BD%D0%B0%D1%8F%20%D0%B2%D0%B5%D0%B4%D0%BE%D0%BC%D0%BE%D1%81%D1%82%D1%8C%20%D1%80%D0%B0%D0%B1%D0%BE%D1%82.pdf" TargetMode="External"/><Relationship Id="rId5" Type="http://schemas.openxmlformats.org/officeDocument/2006/relationships/image" Target="../media/image34.jpg"/><Relationship Id="rId6" Type="http://schemas.openxmlformats.org/officeDocument/2006/relationships/hyperlink" Target="https://briks.art/12%20%D0%92%D0%B5%D0%B4%D0%BE%D0%BC%D0%BE%D1%81%D1%82%D0%B8%20%D0%A0%D1%8F%D0%B1%D0%B8%D0%BD%D0%BE%D0%B2%D0%B0%D1%8F%2051%D0%90/02_%D0%9F%D0%BE%D0%BB%D0%BD%D0%B0%D1%8F%20%D0%B2%D0%B5%D0%B4%D0%BE%D0%BC%D0%BE%D1%81%D1%82%D1%8C%20%D0%BC%D0%B0%D1%82%D0%B5%D1%80%D0%B8%D0%B0%D0%BB%D0%BE%D0%B2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88720"/>
            <a:ext cx="10972800" cy="64008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3600" b="0">
                <a:solidFill>
                  <a:srgbClr val="222222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947672"/>
            <a:ext cx="10972800" cy="36576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800" b="0">
                <a:solidFill>
                  <a:srgbClr val="555555"/>
                </a:solidFill>
                <a:latin typeface="Arial"/>
              </a:defRPr>
            </a:pPr>
            <a:r>
              <a:t>Сметы, расчёты стоимости и ведомости объёмов</a:t>
            </a:r>
          </a:p>
        </p:txBody>
      </p:sp>
      <p:pic>
        <p:nvPicPr>
          <p:cNvPr id="8" name="Picture 7" descr="DSHI-E1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140" y="2651760"/>
            <a:ext cx="2250959" cy="31821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40280" y="5897880"/>
            <a:ext cx="7726679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3"/>
              </a:rPr>
              <a:t>Строительные работы — полная ЛСР (PDF)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15568"/>
            <a:ext cx="10972800" cy="59436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3000" b="0">
                <a:solidFill>
                  <a:srgbClr val="222222"/>
                </a:solidFill>
                <a:latin typeface="Arial"/>
              </a:defRPr>
            </a:pPr>
            <a:r>
              <a:t>Объекты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901952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01</a:t>
            </a:r>
          </a:p>
        </p:txBody>
      </p:sp>
      <p:sp>
        <p:nvSpPr>
          <p:cNvPr id="8" name="TextBox 7">
            <a:hlinkClick action="ppaction://hlinksldjump" r:id="rId2"/>
          </p:cNvPr>
          <p:cNvSpPr txBox="1"/>
          <p:nvPr/>
        </p:nvSpPr>
        <p:spPr>
          <a:xfrm>
            <a:off x="1051560" y="1901952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ДШИ «СТАРТ»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2176272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ГРАНД-Смета — 37 ЛСР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368296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02</a:t>
            </a:r>
          </a:p>
        </p:txBody>
      </p:sp>
      <p:sp>
        <p:nvSpPr>
          <p:cNvPr id="11" name="TextBox 10">
            <a:hlinkClick action="ppaction://hlinksldjump" r:id="rId3"/>
          </p:cNvPr>
          <p:cNvSpPr txBox="1"/>
          <p:nvPr/>
        </p:nvSpPr>
        <p:spPr>
          <a:xfrm>
            <a:off x="1051560" y="2368296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Просеки ВЛ-20–37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2642615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ГРАНД-Смета — 274 ЛСР, 19 книг — Инна Григорова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2834640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03</a:t>
            </a:r>
          </a:p>
        </p:txBody>
      </p:sp>
      <p:sp>
        <p:nvSpPr>
          <p:cNvPr id="14" name="TextBox 13">
            <a:hlinkClick action="ppaction://hlinksldjump" r:id="rId4"/>
          </p:cNvPr>
          <p:cNvSpPr txBox="1"/>
          <p:nvPr/>
        </p:nvSpPr>
        <p:spPr>
          <a:xfrm>
            <a:off x="1051560" y="2834640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Теплоизоляция трубопроводов НЗНП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3108960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ГРАНД-Смета — 36 ЛСР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3300984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04</a:t>
            </a:r>
          </a:p>
        </p:txBody>
      </p:sp>
      <p:sp>
        <p:nvSpPr>
          <p:cNvPr id="17" name="TextBox 16">
            <a:hlinkClick action="ppaction://hlinksldjump" r:id="rId5"/>
          </p:cNvPr>
          <p:cNvSpPr txBox="1"/>
          <p:nvPr/>
        </p:nvSpPr>
        <p:spPr>
          <a:xfrm>
            <a:off x="1051560" y="3300984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Автоматизация — «Смартсистема»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3575304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ГРАНД-Смета — ЛСР, КС-2 и КС-3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3767328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05</a:t>
            </a:r>
          </a:p>
        </p:txBody>
      </p:sp>
      <p:sp>
        <p:nvSpPr>
          <p:cNvPr id="20" name="TextBox 19">
            <a:hlinkClick action="ppaction://hlinksldjump" r:id="rId6"/>
          </p:cNvPr>
          <p:cNvSpPr txBox="1"/>
          <p:nvPr/>
        </p:nvSpPr>
        <p:spPr>
          <a:xfrm>
            <a:off x="1051560" y="3767328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Газопровод 25МГ-ДПР-2750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4041648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Smeta.RU — 7 локальных расчётов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0" y="4233672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06</a:t>
            </a:r>
          </a:p>
        </p:txBody>
      </p:sp>
      <p:sp>
        <p:nvSpPr>
          <p:cNvPr id="23" name="TextBox 22">
            <a:hlinkClick action="ppaction://hlinksldjump" r:id="rId7"/>
          </p:cNvPr>
          <p:cNvSpPr txBox="1"/>
          <p:nvPr/>
        </p:nvSpPr>
        <p:spPr>
          <a:xfrm>
            <a:off x="1051560" y="4233672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КВД Невского района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1560" y="4507992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ГРАНД-Смета — ЛСР, ОС и ССР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4700016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07</a:t>
            </a:r>
          </a:p>
        </p:txBody>
      </p:sp>
      <p:sp>
        <p:nvSpPr>
          <p:cNvPr id="26" name="TextBox 25">
            <a:hlinkClick action="ppaction://hlinksldjump" r:id="rId8"/>
          </p:cNvPr>
          <p:cNvSpPr txBox="1"/>
          <p:nvPr/>
        </p:nvSpPr>
        <p:spPr>
          <a:xfrm>
            <a:off x="1051560" y="4700016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Дом в Филимонковском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1560" y="4974336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Поэтапная смета прямых затрат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94360" y="5166360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08</a:t>
            </a:r>
          </a:p>
        </p:txBody>
      </p:sp>
      <p:sp>
        <p:nvSpPr>
          <p:cNvPr id="29" name="TextBox 28">
            <a:hlinkClick action="ppaction://hlinksldjump" r:id="rId9"/>
          </p:cNvPr>
          <p:cNvSpPr txBox="1"/>
          <p:nvPr/>
        </p:nvSpPr>
        <p:spPr>
          <a:xfrm>
            <a:off x="1051560" y="5166360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Посольство Ливии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1560" y="5440680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Экспорт Smeta.RU в Excel — форма 4б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5632704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09</a:t>
            </a:r>
          </a:p>
        </p:txBody>
      </p:sp>
      <p:sp>
        <p:nvSpPr>
          <p:cNvPr id="32" name="TextBox 31">
            <a:hlinkClick action="ppaction://hlinksldjump" r:id="rId10"/>
          </p:cNvPr>
          <p:cNvSpPr txBox="1"/>
          <p:nvPr/>
        </p:nvSpPr>
        <p:spPr>
          <a:xfrm>
            <a:off x="1051560" y="5632704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Узлы учёта кислорода ТВСЗ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1560" y="5907024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Сметный комплект по производственным участкам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291072" y="1901952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35" name="TextBox 34">
            <a:hlinkClick action="ppaction://hlinksldjump" r:id="rId11"/>
          </p:cNvPr>
          <p:cNvSpPr txBox="1"/>
          <p:nvPr/>
        </p:nvSpPr>
        <p:spPr>
          <a:xfrm>
            <a:off x="6748272" y="1901952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Спальные корпуса «Барвиха»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48272" y="2176272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Расчёт стоимости материалов по КР и АР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291072" y="2368296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38" name="TextBox 37">
            <a:hlinkClick action="ppaction://hlinksldjump" r:id="rId12"/>
          </p:cNvPr>
          <p:cNvSpPr txBox="1"/>
          <p:nvPr/>
        </p:nvSpPr>
        <p:spPr>
          <a:xfrm>
            <a:off x="6748272" y="2368296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ТРЦ «Европолис»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48272" y="2642615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Расчёт строительно-монтажных работ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91072" y="2834640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41" name="TextBox 40">
            <a:hlinkClick action="ppaction://hlinksldjump" r:id="rId13"/>
          </p:cNvPr>
          <p:cNvSpPr txBox="1"/>
          <p:nvPr/>
        </p:nvSpPr>
        <p:spPr>
          <a:xfrm>
            <a:off x="6748272" y="2834640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Промышленные полы «Дмитровский I»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748272" y="3108960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Стоимость полов и плит перекрытий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291072" y="3300984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44" name="TextBox 43">
            <a:hlinkClick action="ppaction://hlinksldjump" r:id="rId14"/>
          </p:cNvPr>
          <p:cNvSpPr txBox="1"/>
          <p:nvPr/>
        </p:nvSpPr>
        <p:spPr>
          <a:xfrm>
            <a:off x="6748272" y="3300984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Система контроля доступа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748272" y="3575304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Монтаж и пусконаладка СКУД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291072" y="3767328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47" name="TextBox 46">
            <a:hlinkClick action="ppaction://hlinksldjump" r:id="rId15"/>
          </p:cNvPr>
          <p:cNvSpPr txBox="1"/>
          <p:nvPr/>
        </p:nvSpPr>
        <p:spPr>
          <a:xfrm>
            <a:off x="6748272" y="3767328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Вентиляция школы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748272" y="4041648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Ведомость работ и расчёт договорной цены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291072" y="4233672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50" name="TextBox 49">
            <a:hlinkClick action="ppaction://hlinksldjump" r:id="rId16"/>
          </p:cNvPr>
          <p:cNvSpPr txBox="1"/>
          <p:nvPr/>
        </p:nvSpPr>
        <p:spPr>
          <a:xfrm>
            <a:off x="6748272" y="4233672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Проектные работы «Якутскэнерго»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748272" y="4507992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Калькуляция корректировки рабочей документации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291072" y="4700016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53" name="TextBox 52">
            <a:hlinkClick action="ppaction://hlinksldjump" r:id="rId17"/>
          </p:cNvPr>
          <p:cNvSpPr txBox="1"/>
          <p:nvPr/>
        </p:nvSpPr>
        <p:spPr>
          <a:xfrm>
            <a:off x="6748272" y="4700016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Ремонт кровли в Ханты-Мансийске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748272" y="4974336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Дефектная ведомость объёмов работ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291072" y="5166360"/>
            <a:ext cx="384048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56" name="TextBox 55">
            <a:hlinkClick action="ppaction://hlinksldjump" r:id="rId18"/>
          </p:cNvPr>
          <p:cNvSpPr txBox="1"/>
          <p:nvPr/>
        </p:nvSpPr>
        <p:spPr>
          <a:xfrm>
            <a:off x="6748272" y="5166360"/>
            <a:ext cx="4800600" cy="29260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400" b="0">
                <a:solidFill>
                  <a:srgbClr val="222222"/>
                </a:solidFill>
                <a:latin typeface="Arial"/>
              </a:defRPr>
            </a:pPr>
            <a:r>
              <a:t>Рябиновая, 51А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748272" y="5440680"/>
            <a:ext cx="480060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ВОР и ВОМ по конструктивным элементам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ДШИ «СТАРТ»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ГРАНД-Смета — 37 ЛСР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Глазовский переулок, 4, строение 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Составить сметную документацию по ремонту ДШИ «СТАРТ».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3761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527171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Составлены 37 локальных расчётов по строительству и инженерным системам.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Подготовлены 19 сопоставительных ведомостей, три ОСР и ССР.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Сформированы комплекты ГРАНД-Сметы и печатные формы.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37 GSFX, 58 PDF и 58 Excel; 25 SOBX Smeta.RU.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Сметы ГРАНД (PDF) — 612 стр.</a:t>
            </a:r>
          </a:p>
        </p:txBody>
      </p:sp>
      <p:pic>
        <p:nvPicPr>
          <p:cNvPr id="18" name="Picture 17" descr="DSHI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871" y="1124712"/>
            <a:ext cx="1526512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Строительные работы — полная ЛСР (PDF)</a:t>
            </a:r>
          </a:p>
        </p:txBody>
      </p:sp>
      <p:pic>
        <p:nvPicPr>
          <p:cNvPr id="20" name="Picture 19" descr="DSHI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1871" y="3785616"/>
            <a:ext cx="1526512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Электроснабжение — полная ЛСР (PDF)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Просеки ВЛ-20–37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ГРАНД-Смета — 274 ЛСР, 19 книг — Инна Григорова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Амурская область и Еврейская автономная область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расширения просек ВЛ 220–500 кВ.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3761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52717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Расширение просек воздушных линий 220–500 кВ.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8313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Вырубка, расчистка и утилизация порубочных остатков.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1355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Локальные, объектные и сводные расчёты по 19 книгам.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60425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93039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274 GSFX, 293 PDF, 293 Excel и 274 ГГЭ.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Сметы ГРАНД (PDF) — 1261 стр.</a:t>
            </a:r>
          </a:p>
        </p:txBody>
      </p:sp>
      <p:pic>
        <p:nvPicPr>
          <p:cNvPr id="18" name="Picture 17" descr="INNA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871" y="1124712"/>
            <a:ext cx="1526512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ВЛ-20 — полная сметная книга (PDF)</a:t>
            </a:r>
          </a:p>
        </p:txBody>
      </p:sp>
      <p:pic>
        <p:nvPicPr>
          <p:cNvPr id="20" name="Picture 19" descr="INNA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1871" y="3785616"/>
            <a:ext cx="1526512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ВЛ-33 — полная сметная книга (PDF)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88823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Теплоизоляция трубопроводов НЗНП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14118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ГРАНД-Смета — 36 ЛСР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49855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Новошахтинский завод нефтепродуктов, Ростовская область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30855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320415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теплоизоляции трубопроводов и оборудования НЗНП.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85102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414058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Теплоизоляция трубопроводов, арматуры и оборудования.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44474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Расчёты по ФСНБ-2022, РИМ, Ростовская область.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74891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Сводка по локальным сметам и редактируемые расчёты.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21766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54380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36 исходных GSFX и соответствующие PDF/Excel.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Сметы ГРАНД (PDF) — 654 стр.</a:t>
            </a:r>
          </a:p>
        </p:txBody>
      </p:sp>
      <p:pic>
        <p:nvPicPr>
          <p:cNvPr id="18" name="Picture 17" descr="PIPE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530" y="1124712"/>
            <a:ext cx="305119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Теплоизоляция трубопроводов — ЛСР (PDF)</a:t>
            </a:r>
          </a:p>
        </p:txBody>
      </p:sp>
      <p:pic>
        <p:nvPicPr>
          <p:cNvPr id="20" name="Picture 19" descr="PIPE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530" y="3785616"/>
            <a:ext cx="305119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Изоляция оборудования и арматуры (PDF)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88823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Автоматизация — «Смартсистема»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14118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ГРАНД-Смета — ЛСР, КС-2 и КС-3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49855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Верхняя Пышма и Кировград, Свердловская область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30855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320415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Составить сметы и акты по автоматизации медицинских объектов в Верхней Пышме и Кировграде.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85102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414058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Локальные расчёты проектных, монтажных работ и оборудования.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44474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Автоматизация, SCADA, кабельные линии и подключения.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74891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Комплекты КС-2 и КС-3 по составу расчётов.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21766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54380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4 GSFX, полные печатные формы и Excel по двум объектам.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Сметы ГРАНД (PDF) — 131 стр.</a:t>
            </a:r>
          </a:p>
        </p:txBody>
      </p:sp>
      <p:pic>
        <p:nvPicPr>
          <p:cNvPr id="18" name="Picture 17" descr="EMZAR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959" y="1124712"/>
            <a:ext cx="3054337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Кировград — локальная смета (PDF)</a:t>
            </a:r>
          </a:p>
        </p:txBody>
      </p:sp>
      <p:pic>
        <p:nvPicPr>
          <p:cNvPr id="20" name="Picture 19" descr="EMZAR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Верхняя Пышма — КС-2 (PDF)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Газопровод 25МГ-ДПР-2750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Smeta.RU — 7 локальных расчётов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Подготовить сметную документацию на строительство газопровода 25МГ-ДПР-2750.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Составлены семь локальных расчётов.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Подготовлены объектные и сводные расчёты, конъюнктурный анализ.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51523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Сформированы тома СМ1 и СМ2 и отдельные печатные формы.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98398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31012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7 SLSX, сметные тома PDF и отдельные формы Excel.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Сметы Smeta.RU (PDF) — 270 стр.</a:t>
            </a:r>
          </a:p>
        </p:txBody>
      </p:sp>
      <p:pic>
        <p:nvPicPr>
          <p:cNvPr id="18" name="Picture 17" descr="SMRU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871" y="1124712"/>
            <a:ext cx="1526512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Smeta.RU — полная локальная смета (PDF)</a:t>
            </a:r>
          </a:p>
        </p:txBody>
      </p:sp>
      <p:pic>
        <p:nvPicPr>
          <p:cNvPr id="20" name="Picture 19" descr="SMRU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Smeta.RU — сводный сметный расчёт (PDF)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КВД Невского района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ГРАНД-Смета — ЛСР, ОС и ССР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Санкт-Петербург, Железнодорожный проспект, 28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Подготовить сметы ремонта КВД Невского района по АР и инженерным системам.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Локальные сметы по АР, электроснабжению и вентиляции.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Объектная смета, сводный расчёт и анализ цен.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Ведомости объёмов, сверка количеств и расчётные сценарии.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6 GSFX: три ЛСР, ОС, ССР и конъюнктурный анализ.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PDF по экспорту Excel — 71 стр.</a:t>
            </a:r>
          </a:p>
        </p:txBody>
      </p:sp>
      <p:pic>
        <p:nvPicPr>
          <p:cNvPr id="18" name="Picture 17" descr="S01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790" y="1124712"/>
            <a:ext cx="305067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Три полные локальные сметы (PDF)</a:t>
            </a:r>
          </a:p>
        </p:txBody>
      </p:sp>
      <p:pic>
        <p:nvPicPr>
          <p:cNvPr id="20" name="Picture 19" descr="S01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Сводный сметный расчёт (PDF)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Дом в Филимонковском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Поэтапная смета прямых затрат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квартал 157А, земельный участок 179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Подготовить поэтапную смету строительства жилого дома.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3761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52717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Фундамент, стены, перекрытия, кровля, окна и отделка цоколя.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8313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Работы, материалы, механизмы и доставка по этапам.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1355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Сверка объёмов стен и основания принятых цен.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60425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93039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Поэтапная сводка, подробная смета, материалы и сверка объёмов.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18 стр.</a:t>
            </a:r>
          </a:p>
        </p:txBody>
      </p:sp>
      <p:pic>
        <p:nvPicPr>
          <p:cNvPr id="18" name="Picture 17" descr="S02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790" y="1124712"/>
            <a:ext cx="305067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Поэтапный свод затрат (PDF)</a:t>
            </a:r>
          </a:p>
        </p:txBody>
      </p:sp>
      <p:pic>
        <p:nvPicPr>
          <p:cNvPr id="20" name="Picture 19" descr="S02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Детализация работ и материалов (PDF)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Посольство Ливии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Экспорт Smeta.RU в Excel — форма 4б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Мосфильмовская улица, 38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ремонта здания посольства на Мосфильмовской улице, 38.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Полная локальная смета на ремонт и инженерные работы.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Расчёт работ, оборудования и материалов.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Начисления и итоговые показатели в рабочей книге.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Смета по ТСН-2001 в Excel и печатная форма 4б в PDF.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78 стр.</a:t>
            </a:r>
          </a:p>
        </p:txBody>
      </p:sp>
      <p:pic>
        <p:nvPicPr>
          <p:cNvPr id="18" name="Picture 17" descr="S03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530" y="1124712"/>
            <a:ext cx="305119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Полная локальная смета, форма 4б (PDF)</a:t>
            </a:r>
          </a:p>
        </p:txBody>
      </p:sp>
      <p:pic>
        <p:nvPicPr>
          <p:cNvPr id="20" name="Picture 19" descr="S03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530" y="3785616"/>
            <a:ext cx="305119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Работы, материалы и начисления (PDF)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Узлы учёта кислорода ТВСЗ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Сметный комплект по производственным участкам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Тихвинский вагоностроительный завод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Составить сметы по узлам учёта кислорода производственных участков ТВСЗ.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Семь локальных смет по узлам учёта кислорода.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Монтажные работы, оборудование и материалы.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Ведомость объёмов по узлам и реестр оснований.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Семь полных ЛСР в PDF и Excel.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49 стр.</a:t>
            </a:r>
          </a:p>
        </p:txBody>
      </p:sp>
      <p:pic>
        <p:nvPicPr>
          <p:cNvPr id="18" name="Picture 17" descr="S04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790" y="1124712"/>
            <a:ext cx="305067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Локальный расчёт — ресурсы (PDF)</a:t>
            </a:r>
          </a:p>
        </p:txBody>
      </p:sp>
      <p:pic>
        <p:nvPicPr>
          <p:cNvPr id="20" name="Picture 19" descr="S04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Локальный расчёт (PDF)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Спальные корпуса «Барвиха»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Расчёт стоимости материалов по КР и АР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Московская область, деревня Барвиха, участок 127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материалов для спальных корпусов по КР и АР.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ВОР и ВОМ по архитектурным и конструктивным решениям.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Объёмы на один корпус и на восемь корпусов.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Стоимость работ и материалов по конструкциям.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Смета материалов в PDF и Excel; полные ВОР и ВОМ.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5 стр.</a:t>
            </a:r>
          </a:p>
        </p:txBody>
      </p:sp>
      <p:pic>
        <p:nvPicPr>
          <p:cNvPr id="18" name="Picture 17" descr="S05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530" y="1124712"/>
            <a:ext cx="305119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Полная коммерческая смета (PDF)</a:t>
            </a:r>
          </a:p>
        </p:txBody>
      </p:sp>
      <p:pic>
        <p:nvPicPr>
          <p:cNvPr id="20" name="Picture 19" descr="S05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530" y="3785616"/>
            <a:ext cx="305119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Полная ведомость объёмов (PDF)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ТРЦ «Европолис»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Расчёт строительно-монтажных работ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проспект Мира, 211к2, помещение C91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Составить смету строительных и отделочных работ в ТРЦ «Европолис».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Подготовительные и общестроительные работы.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Раздельная стоимость работ и материалов.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Корректировки по замечаниям заказчика.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Подробная смета в Excel с пояснениями к корректировкам.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7 стр.</a:t>
            </a:r>
          </a:p>
        </p:txBody>
      </p:sp>
      <p:pic>
        <p:nvPicPr>
          <p:cNvPr id="18" name="Picture 17" descr="S06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790" y="1124712"/>
            <a:ext cx="305067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Полная смета на общестроительные работы (PDF)</a:t>
            </a:r>
          </a:p>
        </p:txBody>
      </p:sp>
      <p:pic>
        <p:nvPicPr>
          <p:cNvPr id="20" name="Picture 19" descr="S06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Смета — работы и материалы (PDF)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88823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Промышленные полы «Дмитровский I»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14118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Стоимость полов и плит перекрытий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49855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Московская область, деревня Спас-Каменка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30855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320415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промышленных полов и плит перекрытия.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66115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95071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Полы и плиты перекрытий по блокам комплекса.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25488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Материалы, работы и механизация.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55904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Свод стоимости и подробные таблицы.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02780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35393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Коммерческая смета в PDF и две рабочие книги с детализацией.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5 стр.</a:t>
            </a:r>
          </a:p>
        </p:txBody>
      </p:sp>
      <p:pic>
        <p:nvPicPr>
          <p:cNvPr id="18" name="Picture 17" descr="S07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790" y="1124712"/>
            <a:ext cx="305067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Стоимость по блокам (PDF)</a:t>
            </a:r>
          </a:p>
        </p:txBody>
      </p:sp>
      <p:pic>
        <p:nvPicPr>
          <p:cNvPr id="20" name="Picture 19" descr="S07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530" y="3785616"/>
            <a:ext cx="305119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Устройство промышленных полов (PDF)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Система контроля доступа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Монтаж и пусконаладка СКУД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Щербаковская улица, 53, корпуса 1 и 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Определить стоимость монтажа и пусконаладки СКУД.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3761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52717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Монтаж и пусконаладка системы доступа.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8313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Локальный расчёт в форме Методики 2020.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1355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Оборудование, материалы, нормы и коэффициенты.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60425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93039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Локальная смета в PDF и редактируемый расчёт в Excel.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8 стр.</a:t>
            </a:r>
          </a:p>
        </p:txBody>
      </p:sp>
      <p:pic>
        <p:nvPicPr>
          <p:cNvPr id="18" name="Picture 17" descr="S08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790" y="1124712"/>
            <a:ext cx="305067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Монтаж системы доступа (PDF)</a:t>
            </a:r>
          </a:p>
        </p:txBody>
      </p:sp>
      <p:pic>
        <p:nvPicPr>
          <p:cNvPr id="20" name="Picture 19" descr="S08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Оборудование и ресурсы (PDF)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Вентиляция школы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Ведомость работ и расчёт договорной цены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поселение Первомайское, вблизи деревни Рогозинино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Подготовить расчёт стоимости вентиляции школы.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23761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52717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Монтаж вентиляции, воздуховоды и материалы.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8313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Ведомость объёмов по сечениям и толщине стали.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1355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Расчёт договорной цены: работы и материалы.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60425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930394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Расчёт договорной цены в PDF и Excel, исходная ведомость ОВ.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6 стр.</a:t>
            </a:r>
          </a:p>
        </p:txBody>
      </p:sp>
      <p:pic>
        <p:nvPicPr>
          <p:cNvPr id="18" name="Picture 17" descr="S09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530" y="1124712"/>
            <a:ext cx="305119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Воздуховоды и материалы (PDF)</a:t>
            </a:r>
          </a:p>
        </p:txBody>
      </p:sp>
      <p:pic>
        <p:nvPicPr>
          <p:cNvPr id="20" name="Picture 19" descr="S09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530" y="3785616"/>
            <a:ext cx="305119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Монтаж вентиляции (PDF)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88823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Проектные работы «Якутскэнерго»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14118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Калькуляция корректировки рабочей документации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49855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Крановые пути машинных залов ГЭС-1 и ГЭС-2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30855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320415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Рассчитать стоимость корректировки РД крановых путей ГЭС-1 и ГЭС-2.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851021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414058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Корректировка документации анкерных страховочных систем.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44474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Трудозатраты, накладные расходы и прибыль.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74891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Транспортные и командировочные затраты.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217668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543804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Одностраничная смета на проектные работы и исходная калькуляция.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Расчёт (PDF) — 1 стр.</a:t>
            </a:r>
          </a:p>
        </p:txBody>
      </p:sp>
      <p:pic>
        <p:nvPicPr>
          <p:cNvPr id="18" name="Picture 17" descr="S10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530" y="1124712"/>
            <a:ext cx="305119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Смета на проектные работы (PDF)</a:t>
            </a:r>
          </a:p>
        </p:txBody>
      </p:sp>
      <p:pic>
        <p:nvPicPr>
          <p:cNvPr id="20" name="Picture 19" descr="S10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61871" y="3785616"/>
            <a:ext cx="1526512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Полная исходная калькуляция (PDF)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88823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Ремонт кровли в Ханты-Мансийске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214118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Дефектная ведомость объёмов работ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649855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ФБУЗ «ЦГиЭ в ХМАО-Югре», Ханты-Мансийск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3030855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3320415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Составить дефектную ведомость и объёмы ремонта кровли.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66115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95071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Демонтаж покрытий, изоляции и ограждений.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25488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Ремонт фальцев, примыканий, гидроизоляции и водоотвода.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55904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Размеры и обоснования количеств.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502780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35393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Дефектная ведомость в PDF и редактируемая таблица Excel.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Полные ведомости (PDF) — 3 стр.</a:t>
            </a:r>
          </a:p>
        </p:txBody>
      </p:sp>
      <p:pic>
        <p:nvPicPr>
          <p:cNvPr id="18" name="Picture 17" descr="S11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790" y="1124712"/>
            <a:ext cx="305067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Дефектная ведомость — демонтаж (PDF)</a:t>
            </a:r>
          </a:p>
        </p:txBody>
      </p:sp>
      <p:pic>
        <p:nvPicPr>
          <p:cNvPr id="20" name="Picture 19" descr="S11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790" y="3785616"/>
            <a:ext cx="305067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Дефектная ведомость — ремонт (PDF)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365760"/>
            <a:ext cx="822960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222222"/>
                </a:solidFill>
                <a:latin typeface="Arial"/>
              </a:defRPr>
            </a:pPr>
            <a:r>
              <a:t>ИП Богославцев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418320" y="365760"/>
            <a:ext cx="2148840" cy="274320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000" b="0">
                <a:solidFill>
                  <a:srgbClr val="666666"/>
                </a:solidFill>
                <a:latin typeface="Arial"/>
              </a:defRPr>
            </a:pPr>
            <a:r>
              <a:t>Сметное портфолио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04672"/>
            <a:ext cx="11000232" cy="5486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201400" y="6547104"/>
            <a:ext cx="365760" cy="20116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900" b="0">
                <a:solidFill>
                  <a:srgbClr val="666666"/>
                </a:solidFill>
                <a:latin typeface="Arial"/>
              </a:defRPr>
            </a:pPr>
            <a: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1143000"/>
            <a:ext cx="5486400" cy="46469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2900" b="0">
                <a:solidFill>
                  <a:srgbClr val="222222"/>
                </a:solidFill>
                <a:latin typeface="Arial"/>
              </a:defRPr>
            </a:pPr>
            <a:r>
              <a:t>Рябиновая, 51А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790573"/>
            <a:ext cx="5440680" cy="28943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700" b="0">
                <a:solidFill>
                  <a:srgbClr val="222222"/>
                </a:solidFill>
                <a:latin typeface="Arial"/>
              </a:defRPr>
            </a:pPr>
            <a:r>
              <a:t>ВОР и ВОМ по конструктивным элементам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2226310"/>
            <a:ext cx="544068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0">
                <a:solidFill>
                  <a:srgbClr val="666666"/>
                </a:solidFill>
                <a:latin typeface="Arial"/>
              </a:defRPr>
            </a:pPr>
            <a:r>
              <a:t>Москва, Рябиновая улица, 51А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2607310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Задача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896870"/>
            <a:ext cx="5303520" cy="42087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Подготовить ведомости объёмов работ и материалов по конструктивным элементам здания.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4360" y="3427476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Сделано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71703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Каркас, профнастил, лестницы и перекрытия.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4021201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Лифтовая шахта, фахверк, панели и кровля.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325366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• Ведомости работ и материалов по конструкциям.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4794123"/>
            <a:ext cx="5303520" cy="216407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200" b="1">
                <a:solidFill>
                  <a:srgbClr val="222222"/>
                </a:solidFill>
                <a:latin typeface="Arial"/>
              </a:defRPr>
            </a:pPr>
            <a:r>
              <a:t>Выдано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5120259"/>
            <a:ext cx="5303520" cy="231012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300" b="0">
                <a:solidFill>
                  <a:srgbClr val="222222"/>
                </a:solidFill>
                <a:latin typeface="Arial"/>
              </a:defRPr>
            </a:pPr>
            <a:r>
              <a:t>Три книги: ВОР, ВОМ и объединённая ведомость по конструкциям.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" y="6199632"/>
            <a:ext cx="5303520" cy="237744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2"/>
              </a:rPr>
              <a:t>Полные ведомости (PDF) — 24 стр.</a:t>
            </a:r>
          </a:p>
        </p:txBody>
      </p:sp>
      <p:pic>
        <p:nvPicPr>
          <p:cNvPr id="18" name="Picture 17" descr="S12-E1.jp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9530" y="1124712"/>
            <a:ext cx="3051195" cy="21579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10528" y="3346703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4"/>
              </a:rPr>
              <a:t>Полная ведомость работ (PDF)</a:t>
            </a:r>
          </a:p>
        </p:txBody>
      </p:sp>
      <p:pic>
        <p:nvPicPr>
          <p:cNvPr id="20" name="Picture 19" descr="S12-E2.jpg">
            <a:hlinkClick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530" y="3785616"/>
            <a:ext cx="3051195" cy="2157984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510528" y="6007608"/>
            <a:ext cx="5029200" cy="384048"/>
          </a:xfrm>
          <a:prstGeom prst="rect">
            <a:avLst/>
          </a:prstGeom>
          <a:noFill/>
        </p:spPr>
        <p:txBody>
          <a:bodyPr wrap="square" tIns="0" bIns="0" lIns="0" rIns="0"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  <a:defRPr sz="1100" b="0">
                <a:solidFill>
                  <a:srgbClr val="555555"/>
                </a:solidFill>
                <a:latin typeface="Arial"/>
              </a:defRPr>
            </a:pPr>
            <a:r>
              <a:rPr>
                <a:hlinkClick r:id="rId6"/>
              </a:rPr>
              <a:t>Полная ведомость материалов (PDF)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ns0:coreProperties xmlns:dc="http://purl.org/dc/elements/1.1/" xmlns:ns0="http://schemas.openxmlformats.org/package/2006/metadata/core-properties" xmlns:ns2="http://purl.org/dc/terms/" xmlns:xsi="http://www.w3.org/2001/XMLSchema-instance">
  <dc:title>Сметное портфолио — ИП Богославцев</dc:title>
  <dc:subject/>
  <dc:creator>ИП Богославцев</dc:creator>
  <ns0:keywords/>
  <dc:description>generated using python-pptx</dc:description>
  <ns0:lastModifiedBy>Steve Canny</ns0:lastModifiedBy>
  <ns0:revision>1</ns0:revision>
  <ns2:created xsi:type="dcterms:W3CDTF">2013-01-27T09:14:16Z</ns2:created>
  <ns2:modified xsi:type="dcterms:W3CDTF">2013-01-27T09:15:58Z</ns2:modified>
  <ns0:category/>
</ns0:coreProperties>
</file>